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6"/>
  </p:notesMasterIdLst>
  <p:sldIdLst>
    <p:sldId id="257" r:id="rId3"/>
    <p:sldId id="258" r:id="rId4"/>
    <p:sldId id="259" r:id="rId5"/>
    <p:sldId id="260" r:id="rId6"/>
    <p:sldId id="264" r:id="rId7"/>
    <p:sldId id="277" r:id="rId8"/>
    <p:sldId id="275" r:id="rId9"/>
    <p:sldId id="281" r:id="rId10"/>
    <p:sldId id="285" r:id="rId11"/>
    <p:sldId id="287" r:id="rId12"/>
    <p:sldId id="305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6" r:id="rId30"/>
    <p:sldId id="329" r:id="rId31"/>
    <p:sldId id="328" r:id="rId32"/>
    <p:sldId id="332" r:id="rId33"/>
    <p:sldId id="333" r:id="rId34"/>
    <p:sldId id="33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09598F-A228-4987-9EE2-82E15EDE1385}">
          <p14:sldIdLst>
            <p14:sldId id="257"/>
            <p14:sldId id="258"/>
            <p14:sldId id="259"/>
            <p14:sldId id="260"/>
            <p14:sldId id="264"/>
            <p14:sldId id="277"/>
            <p14:sldId id="275"/>
            <p14:sldId id="281"/>
            <p14:sldId id="285"/>
            <p14:sldId id="287"/>
            <p14:sldId id="305"/>
            <p14:sldId id="306"/>
            <p14:sldId id="307"/>
            <p14:sldId id="308"/>
            <p14:sldId id="309"/>
            <p14:sldId id="310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6"/>
            <p14:sldId id="329"/>
            <p14:sldId id="328"/>
            <p14:sldId id="33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03T04:41:24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2857 15026,'48'0,"-1"23,-23 1,48 0,-49-24,1 0,0 0,24 0,-25 0,1 0,24 0,23 0,72 0,-119 0,0 0,71 0,-71 24,47-24,-47 0,0 0,71 48,-71-48,24 0,-1 0,25 0,23 0,-71 0,0 0,47 0,1 0,23 0,-71 0,47 0,24 0,-23 0,-49 0,25 0,-24 0,24 0,-25 0,1 0,0 0,24 0,71 0,-24 0,-24 0,25 0,-73 0,49 0,-25 0,1 0,0 0,-24 0,71 0,24 0,-95 0,23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03T04:41:28.7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21836 14907,'47'0,"-23"0,0 0,0 0,119 0,-120 0,1 0,71 0,-71 0,72 0,-73 0,25 0,-24 0,0 0,23 0,72 0,-71 0,-24 0,23 0,-23 0,0 0,24 0,71 0,-72 0,120 0,-143 0,23 0,25-24,-48 24,47-72,24 72,-71 0,24 0,71 0,-95 0,-1 0,1-23,24 23,-24-24,0 24,71 0,-71-24,-1 0,1 24,0 0,24 0,-1 0,-23 0,0 0,47 0,1 0,23 0,-71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03T04:34:12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11025 7834,'0'0,"47"0,-23 0,0 0,0 0,0 24,0-24,23 24,-23-24,0 48,0-48,-1 0,1 0,-24 23,48-23,-24 0,-1 0,1 0,0 0,0 0,23 0,-47 0,24 0,0 0,0 0,-24-47,24 47,0 0,-1 0,25 0,-24 0,0 0,-1-24,1 0,0 24,24 0,-24 0,-1 0,1-24,0 0,-24 24,0 24,-24-24,0 0,1 0,-25 0,24 0,24-24,-24 24,0 0,1 0,-1 0,24-23,-48-25,24 48,24-24,-23 24,-1 0,0 0,24-24,-24 24,0 0,-23 0,23 0,0 0,0 0,0 0,1 0,-25 0,24 0,0 0,1 0,-1 0,0 0,-24 0,25 0,-1 0,0 0,0 0,0 0,24 24,-47 24,23-48,0 0,0 0,0 0,1 0,23 24,23-24,1 0,0 0,-24 0,24 0,23 0,-23-48,0 48,0 0,0 0,0 0,23 0,-23 0,0 0,0 0,-1 0,1 0,24 0,-24 0,-1 0,1 0,0 0,0 0,23 0,-23 0,0 0,0 24,0-24,0 0,-1 0,25 0,-24 0,0 0,-24 24,23-24,1 0,0 0,24 0,-24 0,-1 0,1 0,0 0,0 0,-24 23,0 1,47-24,-47 24,0 0,0 24,-23-48,-1 23,0-23,0 0,24 24,-24-24,1 0,-25 0,24 0,0 0,0 0,1-24,-1 24,-24 0,24 0,1 0,-1 0,0 0,0 0,24-47,-24 47,-23 0,23 0,0 0,0 0,0 0,1 0,-25 0,24 0,0 0,1 0,-1 0,0 0,-24 0,48 24,-23-24,-1 0,24 23,-24-23,0 0,0 0,24 24,-47-24,47 24,-24-24,24 24,-24-24,24 0,24 0,23 0,-47 0,24 0,0 0,0 0,0 0,0 0,23 0,-23 0,0 0,0 0,-1 0,1 0,24 0,-24 0,-1 0,1 0,0 0,0 0,23 0,-23 0,0 0,0 0,-24 24,24-24,0 0,-1 0,25 0,-48 23,24-23,0 0,-1 0,1 0,0 0,24 0,-24 0,-1 0,1 0,0 0,0 0,23 48,-23-48,-24 24,0 0,0-24,-47 0,23 23,0-23,0 0,24 0,-24 0,1-23,-25 23,24-24,0 24,0 0,24-48,-23 48,-1 0,24-24,-48 24,24-23,1 23,-1 0,0-24,0 24,0 0,24-24,-47 24,23 0,0-24,0 24,0 0,1 0,-25 0,24 0,0 0,1 0,-1 0,0 0,-24 0,25 0,-1 0,0 0,0 0,0 0,-23 0,23 0,0 0,0 0,0 0,1 0,-25 0,48 0,24 24,-24 0,24 0,-1-24,-23 23,24-23,0 0,0 0,23 0,-23 0,0 0,0 0,0 0,0 0,23 0,-23 0,0 0,0 0,-1 0,1 0,24 0,-24 0,-1 0,1 0,0 0,0 0,23 0,-23 0,0 0,0 0,0 0,0 0,-1 0,25 0,-24 0,0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03T04:34:22.5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18026 16216,'24'0,"23"0,-23 0,0 0,0 0,-1 0,1 0,24 0,-24 0,-1 0,1 0,0 0,0 0,23 0,-23 0,0 0,0 0,0 0,0 0,23 0,-23 0,0 0,0 0,-1 0,1 0,24 0,-24 0,0 0,-1 0,1 0,0 0,24 0,-25 0,-23 0,0 24,0-24,-47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09-03T04:34:28.4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19073 16454,'-23'0,"-25"0,24 0,0 0,1 0,-1 0,0 0,-24 0,25-23,-1 23,0 0,0 0,0-24,-23 24,23 0,0 0,0-24,0 24,1 0,-25-48,24 48,0 0,0 0,1-23,-1 23,-24 0,24 0,1 0,-1 0,0 0,24 47,-24-47,-23 0,23 0,0 24,0-24,24 24,-24-24,24 24,-23-24,23 23,-24-23,24 24,0-24,24 0,-1 0,1 0,0 0,0 0,23 0,-23 0,0 0,0 0,0 0,-1 0,25 0,-24 0,0 0,-1 0,1 0,0 0,24 0,-24 0,-1 0,1 0,0 0,0 0,23 0,-23 0,0 0,0 0,0 0,0 0,23 0,-23 0,-24 48,24-48,0 24,-1-24,1 0,24 0,-48 23,0 1,-24-24,0 24,0-24,1 24,-1-24,0 0,-24 0,25 0,-1 0,0 0,24 0,-24 0,0 0,-23 0,23 0,0 0,0 0,0-24,1 24,-25 0,24 0,0 0,0 0,1 0,-1-24,-24 24,24 0,1 0,-1 0,0 0,0 0,-23 0,23 0,0 0,24-24,-24 24,0-23,24-25,0 24,0 0,0 1,0-1,0 0,0-24,0 25,0-1,0 0,0 0,0 0,-23 24,23-47,0 47,0-24,23 0,1 24,0-24,0 0,23 24,-23 0,-24-23,24 23,0 0,0 0,-1 0,25 23,-24-23,0 0,-1 0,1 0,0 0,24 0,-24 0,-1 0,-23 24,24-24,0 0,0 24,23-24,-23 0,0 0,0 0,0 0,0 0,23 0,-23 0,0 0,0 0,-1 0,1 24,24-24,-24 0,-1 47,1-47,-24 24,0 0,0 0,0 0,0 0,-24-24,24 47,-23-47,-25 0,48 24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E46D4-C8FF-46FB-BF1B-3FD4208BF99F}" type="datetimeFigureOut">
              <a:rPr lang="en-US" smtClean="0"/>
              <a:t>3/19/2019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AC659-ECF1-41C9-8AEF-7367019ADC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6556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1166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270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07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393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704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97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9861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6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680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3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2707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830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1918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6834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8277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1018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2125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622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497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05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4502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4530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64636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393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5</a:t>
            </a:fld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C659-ECF1-41C9-8AEF-7367019ADCB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13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482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6336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6586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1242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0988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0129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686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1222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426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59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480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3567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8543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257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418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370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572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51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35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644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154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767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269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2D37A7-D8D8-47F7-8362-FCD663BFE434}" type="datetimeFigureOut">
              <a:rPr lang="en-US" smtClean="0">
                <a:solidFill>
                  <a:srgbClr val="666666"/>
                </a:solidFill>
              </a:rPr>
              <a:pPr/>
              <a:t>3/19/2019</a:t>
            </a:fld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 dirty="0">
              <a:solidFill>
                <a:srgbClr val="66666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131FF83-1BB0-429A-8FD0-FBDDE332513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088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Program%20Files\VideoLAN\VLC\vlc.exe" TargetMode="External"/><Relationship Id="rId5" Type="http://schemas.openxmlformats.org/officeDocument/2006/relationships/image" Target="../media/image6.jpeg"/><Relationship Id="rId4" Type="http://schemas.openxmlformats.org/officeDocument/2006/relationships/hyperlink" Target="file:///C:\Users\compaq\Desktop\Videos\Benzene%20Resonance%20with%20Pi-bonds.fl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50.png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7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3.xml"/><Relationship Id="rId11" Type="http://schemas.openxmlformats.org/officeDocument/2006/relationships/image" Target="../media/image101.emf"/><Relationship Id="rId5" Type="http://schemas.openxmlformats.org/officeDocument/2006/relationships/image" Target="../media/image63.emf"/><Relationship Id="rId10" Type="http://schemas.openxmlformats.org/officeDocument/2006/relationships/customXml" Target="../ink/ink5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ompaq\Desktop\TECH\SWScan00002.tif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18" b="32752"/>
          <a:stretch/>
        </p:blipFill>
        <p:spPr bwMode="auto">
          <a:xfrm>
            <a:off x="707324" y="320836"/>
            <a:ext cx="7729353" cy="125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643052" y="2500306"/>
            <a:ext cx="5857896" cy="3173611"/>
            <a:chOff x="1428728" y="2500306"/>
            <a:chExt cx="5857896" cy="3173611"/>
          </a:xfrm>
        </p:grpSpPr>
        <p:pic>
          <p:nvPicPr>
            <p:cNvPr id="5" name="Picture 4" descr="C:\Users\compaq\Desktop\HNGU\SEM III\Unit IIB\sigma-skeleton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1" t="10192" r="9842"/>
            <a:stretch/>
          </p:blipFill>
          <p:spPr bwMode="auto">
            <a:xfrm>
              <a:off x="1428728" y="2500306"/>
              <a:ext cx="2907418" cy="31736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compaq\Desktop\HNGU\SEM III\Unit IIB\benzene_orbital11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4" y="2571744"/>
              <a:ext cx="285750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23528" y="303312"/>
            <a:ext cx="8352928" cy="6504914"/>
            <a:chOff x="323528" y="303312"/>
            <a:chExt cx="8352928" cy="6504914"/>
          </a:xfrm>
        </p:grpSpPr>
        <p:grpSp>
          <p:nvGrpSpPr>
            <p:cNvPr id="7" name="Group 6"/>
            <p:cNvGrpSpPr/>
            <p:nvPr/>
          </p:nvGrpSpPr>
          <p:grpSpPr>
            <a:xfrm>
              <a:off x="323528" y="303312"/>
              <a:ext cx="8352928" cy="6504914"/>
              <a:chOff x="334020" y="303312"/>
              <a:chExt cx="8352928" cy="6504914"/>
            </a:xfrm>
          </p:grpSpPr>
          <p:pic>
            <p:nvPicPr>
              <p:cNvPr id="6146" name="Picture 2" descr="C:\Users\compaq\Desktop\TECH\SWScan00003_Page_11.tiff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927" t="50000" b="2734"/>
              <a:stretch/>
            </p:blipFill>
            <p:spPr bwMode="auto">
              <a:xfrm>
                <a:off x="334020" y="303312"/>
                <a:ext cx="8352928" cy="65049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Arrow Connector 2"/>
              <p:cNvCxnSpPr/>
              <p:nvPr/>
            </p:nvCxnSpPr>
            <p:spPr>
              <a:xfrm flipV="1">
                <a:off x="3851920" y="476672"/>
                <a:ext cx="0" cy="3132000"/>
              </a:xfrm>
              <a:prstGeom prst="straightConnector1">
                <a:avLst/>
              </a:prstGeom>
              <a:ln w="63500">
                <a:tailEnd type="arrow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isometricOffAxis2Left"/>
                <a:lightRig rig="threePt" dir="t"/>
              </a:scene3d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" name="Straight Arrow Connector 4"/>
              <p:cNvCxnSpPr/>
              <p:nvPr/>
            </p:nvCxnSpPr>
            <p:spPr>
              <a:xfrm flipV="1">
                <a:off x="5580112" y="908720"/>
                <a:ext cx="0" cy="1133952"/>
              </a:xfrm>
              <a:prstGeom prst="straightConnector1">
                <a:avLst/>
              </a:prstGeom>
              <a:ln w="50800">
                <a:tailEnd type="arrow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/>
          </p:nvCxnSpPr>
          <p:spPr>
            <a:xfrm flipV="1">
              <a:off x="1254696" y="3592271"/>
              <a:ext cx="2880320" cy="5290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11960" y="1988840"/>
              <a:ext cx="130108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588224" y="3789040"/>
              <a:ext cx="1296144" cy="7200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82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190381"/>
            <a:ext cx="8424936" cy="6190602"/>
            <a:chOff x="395536" y="190381"/>
            <a:chExt cx="8424936" cy="6190602"/>
          </a:xfrm>
        </p:grpSpPr>
        <p:grpSp>
          <p:nvGrpSpPr>
            <p:cNvPr id="2" name="Group 1"/>
            <p:cNvGrpSpPr/>
            <p:nvPr/>
          </p:nvGrpSpPr>
          <p:grpSpPr>
            <a:xfrm>
              <a:off x="395536" y="190381"/>
              <a:ext cx="8424936" cy="4246731"/>
              <a:chOff x="395536" y="118373"/>
              <a:chExt cx="8424936" cy="4246731"/>
            </a:xfrm>
          </p:grpSpPr>
          <p:pic>
            <p:nvPicPr>
              <p:cNvPr id="1843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924"/>
              <a:stretch/>
            </p:blipFill>
            <p:spPr bwMode="auto">
              <a:xfrm>
                <a:off x="1043608" y="866625"/>
                <a:ext cx="7055658" cy="3301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3140968"/>
                <a:ext cx="5542243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445" name="Picture 1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42"/>
              <a:stretch/>
            </p:blipFill>
            <p:spPr bwMode="auto">
              <a:xfrm>
                <a:off x="395536" y="1166788"/>
                <a:ext cx="8424936" cy="1758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159732" y="118373"/>
                <a:ext cx="48245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gu-IN" sz="3600" b="1" cap="all" dirty="0" smtClean="0">
                    <a:ln w="0"/>
                    <a:gradFill flip="none">
                      <a:gsLst>
                        <a:gs pos="0">
                          <a:schemeClr val="accent1">
                            <a:tint val="75000"/>
                            <a:shade val="75000"/>
                            <a:satMod val="170000"/>
                          </a:schemeClr>
                        </a:gs>
                        <a:gs pos="49000">
                          <a:schemeClr val="accent1">
                            <a:tint val="88000"/>
                            <a:shade val="65000"/>
                            <a:satMod val="172000"/>
                          </a:schemeClr>
                        </a:gs>
                        <a:gs pos="50000">
                          <a:schemeClr val="accent1">
                            <a:shade val="65000"/>
                            <a:satMod val="130000"/>
                          </a:schemeClr>
                        </a:gs>
                        <a:gs pos="92000">
                          <a:schemeClr val="accent1">
                            <a:shade val="50000"/>
                            <a:satMod val="120000"/>
                          </a:schemeClr>
                        </a:gs>
                        <a:gs pos="100000">
                          <a:schemeClr val="accent1">
                            <a:shade val="48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50000" endPos="50000" dist="5000" dir="5400000" sy="-100000" rotWithShape="0"/>
                    </a:effectLst>
                  </a:rPr>
                  <a:t>ક્રિયાવિધિ  :</a:t>
                </a:r>
                <a:endParaRPr lang="en-IN" sz="36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</p:grpSp>
        <p:pic>
          <p:nvPicPr>
            <p:cNvPr id="3" name="Picture 2" descr="E:\B. Sc. Doc\SEM III\Untitled 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13197"/>
              <a:ext cx="7466632" cy="1667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67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8544"/>
            <a:ext cx="578089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062936" cy="279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3" y="4797152"/>
            <a:ext cx="8159535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9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732" y="21904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અગત્યતા :</a:t>
            </a:r>
            <a:endParaRPr lang="en-I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12553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1" y="4005064"/>
            <a:ext cx="787487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11560" y="2564904"/>
            <a:ext cx="8125558" cy="1006599"/>
            <a:chOff x="611560" y="2564904"/>
            <a:chExt cx="8125558" cy="100659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2564904"/>
              <a:ext cx="8125558" cy="10065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1403648" y="2903488"/>
              <a:ext cx="6624736" cy="309488"/>
              <a:chOff x="1403648" y="2903488"/>
              <a:chExt cx="6624736" cy="309488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419872" y="2903488"/>
                <a:ext cx="460851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403648" y="3212976"/>
                <a:ext cx="2376264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7384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732" y="21904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અગત્યતા :</a:t>
            </a:r>
            <a:endParaRPr lang="en-I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1261"/>
            <a:ext cx="6480720" cy="23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187624" y="4168688"/>
            <a:ext cx="6912768" cy="1980548"/>
            <a:chOff x="1187624" y="4168688"/>
            <a:chExt cx="6912768" cy="1980548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221088"/>
              <a:ext cx="6912768" cy="1928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1691680" y="4221088"/>
              <a:ext cx="468052" cy="3600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000452" y="4168688"/>
              <a:ext cx="468052" cy="3600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006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732" y="21904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અગત્યતા :</a:t>
            </a:r>
            <a:endParaRPr lang="en-I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7544" y="1214436"/>
            <a:ext cx="8208912" cy="1954503"/>
            <a:chOff x="467544" y="1214436"/>
            <a:chExt cx="8208912" cy="195450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14436"/>
              <a:ext cx="8208912" cy="19545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 flipV="1">
              <a:off x="3563888" y="1484784"/>
              <a:ext cx="4968552" cy="7200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39552" y="1916832"/>
              <a:ext cx="6192688" cy="7200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6660740" cy="43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076056" y="3861048"/>
            <a:ext cx="3168352" cy="720080"/>
            <a:chOff x="5076056" y="3861048"/>
            <a:chExt cx="3168352" cy="720080"/>
          </a:xfrm>
        </p:grpSpPr>
        <p:sp>
          <p:nvSpPr>
            <p:cNvPr id="12" name="Rounded Rectangle 11"/>
            <p:cNvSpPr/>
            <p:nvPr/>
          </p:nvSpPr>
          <p:spPr>
            <a:xfrm>
              <a:off x="5076056" y="3861048"/>
              <a:ext cx="324036" cy="72008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884368" y="4077072"/>
              <a:ext cx="360040" cy="504056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" y="3885365"/>
            <a:ext cx="79565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8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9732" y="21904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અગત્યતા :</a:t>
            </a:r>
            <a:endParaRPr lang="en-I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74795"/>
            <a:ext cx="832375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7356" y="1268760"/>
            <a:ext cx="8269288" cy="1885950"/>
            <a:chOff x="437356" y="1268760"/>
            <a:chExt cx="8269288" cy="1885950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6134978"/>
                </p:ext>
              </p:extLst>
            </p:nvPr>
          </p:nvGraphicFramePr>
          <p:xfrm>
            <a:off x="437356" y="1268760"/>
            <a:ext cx="8269288" cy="188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CS ChemDraw Drawing" r:id="rId5" imgW="8268981" imgH="1886355" progId="ChemDraw.Document.6.0">
                    <p:embed/>
                  </p:oleObj>
                </mc:Choice>
                <mc:Fallback>
                  <p:oleObj name="CS ChemDraw Drawing" r:id="rId5" imgW="8268981" imgH="1886355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7356" y="1268760"/>
                          <a:ext cx="8269288" cy="1885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935596" y="2060848"/>
              <a:ext cx="468052" cy="3600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337974" y="1988840"/>
              <a:ext cx="363454" cy="252028"/>
            </a:xfrm>
            <a:prstGeom prst="round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23438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7952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softRound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gu-IN" sz="48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એરોમેટિક હાઇડ્રોકાર્બન: સક્રિયતા અને અભિસ્થાન: વિસ્થાપકોની અસર (</a:t>
            </a:r>
            <a:r>
              <a:rPr lang="en-US" sz="4800" b="1" dirty="0" smtClean="0">
                <a:ln/>
                <a:solidFill>
                  <a:srgbClr val="7030A0"/>
                </a:solidFill>
              </a:rPr>
              <a:t>effect of substituents</a:t>
            </a:r>
            <a:r>
              <a:rPr lang="en-US" sz="4800" b="1" dirty="0" smtClean="0">
                <a:ln/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IN" sz="4800" b="1" dirty="0">
              <a:ln/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6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93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615810" cy="2090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865" y="4365104"/>
            <a:ext cx="8838615" cy="1368152"/>
            <a:chOff x="53865" y="4365104"/>
            <a:chExt cx="8838615" cy="1368152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5" y="4365104"/>
              <a:ext cx="8838615" cy="1368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971600" y="5301208"/>
              <a:ext cx="381642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948264" y="5301208"/>
              <a:ext cx="1944216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9552" y="5733256"/>
              <a:ext cx="234026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056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4" y="3549164"/>
            <a:ext cx="832952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67544" y="2498856"/>
            <a:ext cx="7909657" cy="786128"/>
            <a:chOff x="467544" y="2498856"/>
            <a:chExt cx="7909657" cy="786128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498856"/>
              <a:ext cx="7909657" cy="786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91680" y="2564904"/>
              <a:ext cx="6613513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5536" y="1052736"/>
            <a:ext cx="8251615" cy="1080120"/>
            <a:chOff x="395536" y="1052736"/>
            <a:chExt cx="8251615" cy="108012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052736"/>
              <a:ext cx="8251614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339753" y="1412776"/>
              <a:ext cx="6307398" cy="3600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1263" y="5229200"/>
            <a:ext cx="8559661" cy="792088"/>
            <a:chOff x="311263" y="5229200"/>
            <a:chExt cx="8559661" cy="792088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63" y="5229200"/>
              <a:ext cx="8559661" cy="792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537194" y="5229200"/>
              <a:ext cx="6307398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44737" y="5616959"/>
              <a:ext cx="6111639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8213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43719" y="476672"/>
            <a:ext cx="6056563" cy="5904656"/>
            <a:chOff x="1543719" y="476672"/>
            <a:chExt cx="6056563" cy="5904656"/>
          </a:xfrm>
        </p:grpSpPr>
        <p:pic>
          <p:nvPicPr>
            <p:cNvPr id="4" name="Picture 3" descr="C:\Users\compaq\Desktop\HNGU\SEM III\Unit IIB\imag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719" y="476672"/>
              <a:ext cx="6056563" cy="323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compaq\Desktop\HNGU\SEM III\Unit IIB\200benzene-thumbnail10870.jpg">
              <a:hlinkClick r:id="rId4" action="ppaction://hlinkfile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863" y="3501008"/>
              <a:ext cx="3787818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5"/>
          <p:cNvSpPr txBox="1"/>
          <p:nvPr/>
        </p:nvSpPr>
        <p:spPr>
          <a:xfrm>
            <a:off x="4286248" y="628652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l-GR" dirty="0" smtClean="0">
                <a:hlinkClick r:id="rId4" action="ppaction://hlinkfile"/>
              </a:rPr>
              <a:t>π</a:t>
            </a:r>
            <a:r>
              <a:rPr lang="en-US" dirty="0" smtClean="0">
                <a:hlinkClick r:id="rId6" action="ppaction://program"/>
              </a:rPr>
              <a:t>-cloud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4747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1520" y="2648280"/>
            <a:ext cx="8686695" cy="2508912"/>
            <a:chOff x="251520" y="2648280"/>
            <a:chExt cx="8686695" cy="2508912"/>
          </a:xfrm>
        </p:grpSpPr>
        <p:grpSp>
          <p:nvGrpSpPr>
            <p:cNvPr id="3" name="Group 2"/>
            <p:cNvGrpSpPr/>
            <p:nvPr/>
          </p:nvGrpSpPr>
          <p:grpSpPr>
            <a:xfrm>
              <a:off x="323528" y="2648280"/>
              <a:ext cx="8614687" cy="2508912"/>
              <a:chOff x="454821" y="2216232"/>
              <a:chExt cx="8614687" cy="2508912"/>
            </a:xfrm>
          </p:grpSpPr>
          <p:pic>
            <p:nvPicPr>
              <p:cNvPr id="922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2216232"/>
                <a:ext cx="8225917" cy="1788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21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821" y="3789040"/>
                <a:ext cx="8614687" cy="93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251520" y="4653136"/>
              <a:ext cx="19442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6809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5034" y="908720"/>
            <a:ext cx="8541455" cy="1656184"/>
            <a:chOff x="435034" y="1268760"/>
            <a:chExt cx="8541455" cy="165618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268760"/>
              <a:ext cx="8508945" cy="165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171892" y="2096852"/>
              <a:ext cx="504564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5034" y="2456892"/>
              <a:ext cx="1944216" cy="3600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5068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35034" y="3349577"/>
            <a:ext cx="8169414" cy="2455687"/>
            <a:chOff x="435034" y="3573016"/>
            <a:chExt cx="8169414" cy="245568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034" y="3573016"/>
              <a:ext cx="8169414" cy="2455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059832" y="5595814"/>
              <a:ext cx="720080" cy="365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04048" y="5595814"/>
              <a:ext cx="720080" cy="365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092280" y="5595814"/>
              <a:ext cx="720080" cy="365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7544" y="5808787"/>
            <a:ext cx="7416824" cy="932581"/>
            <a:chOff x="467544" y="5808787"/>
            <a:chExt cx="7416824" cy="932581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808787"/>
              <a:ext cx="7416824" cy="932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2123728" y="6165304"/>
              <a:ext cx="345638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076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39552" y="1340768"/>
            <a:ext cx="8269464" cy="4464496"/>
            <a:chOff x="539552" y="1340768"/>
            <a:chExt cx="8269464" cy="446449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340768"/>
              <a:ext cx="8269464" cy="4464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563888" y="2991872"/>
              <a:ext cx="720080" cy="365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64088" y="2991872"/>
              <a:ext cx="720080" cy="365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436096" y="5373216"/>
              <a:ext cx="720080" cy="365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65000" y="5368136"/>
              <a:ext cx="720080" cy="365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96336" y="2991872"/>
              <a:ext cx="576064" cy="365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22350" y="5373216"/>
              <a:ext cx="576064" cy="365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76256" y="2991872"/>
              <a:ext cx="720080" cy="36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943321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9" y="1196752"/>
            <a:ext cx="752483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9512" y="2204864"/>
            <a:ext cx="8627353" cy="2088232"/>
            <a:chOff x="924320" y="2204864"/>
            <a:chExt cx="7882545" cy="1742391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320" y="2204864"/>
              <a:ext cx="7882545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865592" y="3567936"/>
              <a:ext cx="720080" cy="365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228184" y="3567936"/>
              <a:ext cx="720080" cy="36512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24328" y="3582135"/>
              <a:ext cx="720080" cy="365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0" y="4581128"/>
            <a:ext cx="841554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1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315" y="1052736"/>
            <a:ext cx="686339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71600" y="1772816"/>
            <a:ext cx="7756078" cy="2381808"/>
            <a:chOff x="971600" y="1772816"/>
            <a:chExt cx="7756078" cy="2381808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772816"/>
              <a:ext cx="7756078" cy="2304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067944" y="3717032"/>
              <a:ext cx="612068" cy="35992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84169" y="3717033"/>
              <a:ext cx="648072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6336" y="3717033"/>
              <a:ext cx="712361" cy="43759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28520" y="4869160"/>
            <a:ext cx="7960798" cy="720080"/>
            <a:chOff x="1028520" y="4869160"/>
            <a:chExt cx="7960798" cy="720080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4869160"/>
              <a:ext cx="7945710" cy="72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Ink 15"/>
                <p14:cNvContentPartPr/>
                <p14:nvPr/>
              </p14:nvContentPartPr>
              <p14:xfrm>
                <a:off x="1028520" y="5409360"/>
                <a:ext cx="1089000" cy="51840"/>
              </p14:xfrm>
            </p:contentPart>
          </mc:Choice>
          <mc:Fallback xmlns="">
            <p:pic>
              <p:nvPicPr>
                <p:cNvPr id="16" name="Ink 1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2680" y="5345640"/>
                  <a:ext cx="1120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/>
                <p14:cNvContentPartPr/>
                <p14:nvPr/>
              </p14:nvContentPartPr>
              <p14:xfrm>
                <a:off x="7860960" y="5297760"/>
                <a:ext cx="960480" cy="69120"/>
              </p14:xfrm>
            </p:contentPart>
          </mc:Choice>
          <mc:Fallback xmlns="">
            <p:pic>
              <p:nvPicPr>
                <p:cNvPr id="17" name="Ink 1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45120" y="5234400"/>
                  <a:ext cx="992160" cy="19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21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813084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62620" y="2688518"/>
            <a:ext cx="7986878" cy="1964618"/>
            <a:chOff x="662620" y="2688518"/>
            <a:chExt cx="7986878" cy="1964618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0" y="2688518"/>
              <a:ext cx="7986878" cy="1964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436096" y="4293214"/>
              <a:ext cx="612068" cy="35992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682641" y="4293214"/>
              <a:ext cx="612068" cy="3599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32240" y="4221206"/>
              <a:ext cx="1917258" cy="3599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5281152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000" y="3248959"/>
            <a:ext cx="9001000" cy="1980241"/>
            <a:chOff x="143000" y="3254108"/>
            <a:chExt cx="9001000" cy="1980241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67" r="1414"/>
            <a:stretch/>
          </p:blipFill>
          <p:spPr bwMode="auto">
            <a:xfrm>
              <a:off x="143000" y="3254108"/>
              <a:ext cx="9001000" cy="1980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131840" y="4509120"/>
              <a:ext cx="864096" cy="35992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740352" y="4494719"/>
              <a:ext cx="864096" cy="35992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" y="1340768"/>
            <a:ext cx="892449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7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6" y="1052736"/>
            <a:ext cx="82908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71600" y="44625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 of substituents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4298" y="1844824"/>
            <a:ext cx="8376174" cy="2730500"/>
            <a:chOff x="444298" y="1844824"/>
            <a:chExt cx="8376174" cy="2730500"/>
          </a:xfrm>
        </p:grpSpPr>
        <p:pic>
          <p:nvPicPr>
            <p:cNvPr id="16431" name="Picture 4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85" y="1844824"/>
              <a:ext cx="8205787" cy="2730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444298" y="1906907"/>
              <a:ext cx="7727544" cy="2508909"/>
              <a:chOff x="416895" y="2059492"/>
              <a:chExt cx="7241356" cy="250466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3349357" y="4154102"/>
                <a:ext cx="4308894" cy="410057"/>
                <a:chOff x="3349357" y="4154102"/>
                <a:chExt cx="4308894" cy="410057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6794155" y="4204237"/>
                  <a:ext cx="864096" cy="35992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3349357" y="4154102"/>
                  <a:ext cx="864096" cy="35992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051849" y="4154102"/>
                  <a:ext cx="864096" cy="35992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 rot="2091810">
                <a:off x="416895" y="2059492"/>
                <a:ext cx="864096" cy="35992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477037" y="4581128"/>
            <a:ext cx="6687251" cy="1865790"/>
            <a:chOff x="477037" y="4581128"/>
            <a:chExt cx="6687251" cy="186579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37" y="4653136"/>
              <a:ext cx="6687251" cy="1793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5561284" y="6114117"/>
              <a:ext cx="860945" cy="3219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55775" y="4581128"/>
              <a:ext cx="576065" cy="32190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3972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837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અભીસ્થાન (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ORIENTATION) </a:t>
            </a:r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નું નિર્ધારણ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183497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86368"/>
            <a:ext cx="6090179" cy="430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7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837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અભીસ્થાન (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ORIENTATION) </a:t>
            </a:r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નું નિર્ધારણ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23" y="692696"/>
            <a:ext cx="8136904" cy="57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26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nzene Resonance with Pi-bond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2576"/>
            <a:ext cx="9177784" cy="687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837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અભીસ્થાન (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ORIENTATION) </a:t>
            </a:r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નું નિર્ધારણ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71600" y="1052736"/>
            <a:ext cx="7969210" cy="5040560"/>
            <a:chOff x="971600" y="1052736"/>
            <a:chExt cx="7969210" cy="5040560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7482814"/>
                </p:ext>
              </p:extLst>
            </p:nvPr>
          </p:nvGraphicFramePr>
          <p:xfrm>
            <a:off x="971600" y="1052736"/>
            <a:ext cx="7969210" cy="5040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78" name="CS ChemDraw Drawing" r:id="rId4" imgW="6319610" imgH="3996987" progId="ChemDraw.Document.6.0">
                    <p:embed/>
                  </p:oleObj>
                </mc:Choice>
                <mc:Fallback>
                  <p:oleObj name="CS ChemDraw Drawing" r:id="rId4" imgW="6319610" imgH="3996987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71600" y="1052736"/>
                          <a:ext cx="7969210" cy="5040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3917520" y="2768760"/>
                <a:ext cx="446040" cy="18036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01680" y="2705400"/>
                  <a:ext cx="477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/>
                <p14:cNvContentPartPr/>
                <p14:nvPr/>
              </p14:nvContentPartPr>
              <p14:xfrm>
                <a:off x="6489360" y="5837760"/>
                <a:ext cx="334440" cy="90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73520" y="5774400"/>
                  <a:ext cx="366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/>
                <p14:cNvContentPartPr/>
                <p14:nvPr/>
              </p14:nvContentPartPr>
              <p14:xfrm>
                <a:off x="6489360" y="5778000"/>
                <a:ext cx="385920" cy="21456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73520" y="5714280"/>
                  <a:ext cx="417600" cy="34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40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837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અભીસ્થાન (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ORIENTATION) </a:t>
            </a:r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નું નિર્ધારણ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16" y="764704"/>
            <a:ext cx="7442200" cy="588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837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અભીસ્થાન (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ORIENTATION) </a:t>
            </a:r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નું નિર્ધારણ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8540"/>
            <a:ext cx="6840760" cy="580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9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272808" cy="134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18373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અભીસ્થાન (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ORIENTATION) </a:t>
            </a:r>
            <a:r>
              <a:rPr lang="gu-IN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નું નિર્ધારણ</a:t>
            </a:r>
            <a:endParaRPr lang="en-IN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657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11" y="2097647"/>
            <a:ext cx="73517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31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nzene animation.fl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ctrophilic Aromatic Substitu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ompaq\Desktop\HNGU\SEM III\Unit IIB\Picture 17#2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-24"/>
            <a:ext cx="8429652" cy="6897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ompaq\Desktop\TECH\SWScan00003_Page_07.tiff.jpg"/>
          <p:cNvPicPr>
            <a:picLocks noChangeAspect="1" noChangeArrowheads="1"/>
          </p:cNvPicPr>
          <p:nvPr/>
        </p:nvPicPr>
        <p:blipFill>
          <a:blip r:embed="rId3"/>
          <a:srcRect l="13139" t="5127" r="9123" b="49268"/>
          <a:stretch>
            <a:fillRect/>
          </a:stretch>
        </p:blipFill>
        <p:spPr bwMode="auto">
          <a:xfrm>
            <a:off x="892943" y="202509"/>
            <a:ext cx="7358114" cy="645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ompaq\Desktop\TECH\SWScan00003_Page_05.tiff.jpg"/>
          <p:cNvPicPr>
            <a:picLocks noChangeAspect="1" noChangeArrowheads="1"/>
          </p:cNvPicPr>
          <p:nvPr/>
        </p:nvPicPr>
        <p:blipFill>
          <a:blip r:embed="rId3"/>
          <a:srcRect t="29492" b="6787"/>
          <a:stretch>
            <a:fillRect/>
          </a:stretch>
        </p:blipFill>
        <p:spPr bwMode="auto">
          <a:xfrm>
            <a:off x="1142976" y="285728"/>
            <a:ext cx="6448425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36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9552" y="511523"/>
            <a:ext cx="8064896" cy="5834954"/>
            <a:chOff x="539552" y="511523"/>
            <a:chExt cx="8064896" cy="5834954"/>
          </a:xfrm>
        </p:grpSpPr>
        <p:grpSp>
          <p:nvGrpSpPr>
            <p:cNvPr id="4" name="Group 3"/>
            <p:cNvGrpSpPr/>
            <p:nvPr/>
          </p:nvGrpSpPr>
          <p:grpSpPr>
            <a:xfrm>
              <a:off x="539552" y="511523"/>
              <a:ext cx="8064896" cy="5834954"/>
              <a:chOff x="539552" y="511523"/>
              <a:chExt cx="8064896" cy="5834954"/>
            </a:xfrm>
          </p:grpSpPr>
          <p:pic>
            <p:nvPicPr>
              <p:cNvPr id="4098" name="Picture 2" descr="C:\Users\compaq\Desktop\TECH\SWScan00003_Page_10.tiff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33" b="39453"/>
              <a:stretch/>
            </p:blipFill>
            <p:spPr bwMode="auto">
              <a:xfrm>
                <a:off x="539552" y="511523"/>
                <a:ext cx="8064896" cy="5834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" name="Straight Arrow Connector 2"/>
              <p:cNvCxnSpPr/>
              <p:nvPr/>
            </p:nvCxnSpPr>
            <p:spPr>
              <a:xfrm flipV="1">
                <a:off x="4716016" y="836712"/>
                <a:ext cx="0" cy="2520280"/>
              </a:xfrm>
              <a:prstGeom prst="straightConnector1">
                <a:avLst/>
              </a:prstGeom>
              <a:ln w="63500">
                <a:tailEnd type="arrow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2483768" y="3356992"/>
              <a:ext cx="2376264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04048" y="1988840"/>
              <a:ext cx="936104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4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2553</TotalTime>
  <Words>125</Words>
  <Application>Microsoft Office PowerPoint</Application>
  <PresentationFormat>On-screen Show (4:3)</PresentationFormat>
  <Paragraphs>56</Paragraphs>
  <Slides>33</Slides>
  <Notes>33</Notes>
  <HiddenSlides>1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Franklin Gothic Book</vt:lpstr>
      <vt:lpstr>Perpetua</vt:lpstr>
      <vt:lpstr>Shruti</vt:lpstr>
      <vt:lpstr>Wingdings 2</vt:lpstr>
      <vt:lpstr>Office Theme</vt:lpstr>
      <vt:lpstr>Equity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Raksha Patel</dc:creator>
  <cp:lastModifiedBy>pradhuman parmar</cp:lastModifiedBy>
  <cp:revision>119</cp:revision>
  <dcterms:created xsi:type="dcterms:W3CDTF">2013-07-30T11:00:16Z</dcterms:created>
  <dcterms:modified xsi:type="dcterms:W3CDTF">2019-03-19T10:17:20Z</dcterms:modified>
</cp:coreProperties>
</file>